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4" r:id="rId11"/>
    <p:sldId id="269" r:id="rId12"/>
    <p:sldId id="273" r:id="rId13"/>
    <p:sldId id="265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D8B9"/>
    <a:srgbClr val="F9F999"/>
    <a:srgbClr val="C9EAA8"/>
    <a:srgbClr val="F692CE"/>
    <a:srgbClr val="FFFDAD"/>
    <a:srgbClr val="61E17F"/>
    <a:srgbClr val="8DF7CC"/>
    <a:srgbClr val="C3EEF3"/>
    <a:srgbClr val="FAB8ED"/>
    <a:srgbClr val="C10F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>
      <p:cViewPr varScale="1">
        <p:scale>
          <a:sx n="72" d="100"/>
          <a:sy n="72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19204690065184E-2"/>
          <c:y val="9.4004119239540648E-2"/>
          <c:w val="0.88433908743843581"/>
          <c:h val="0.61869754657212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28-4E66-BAB1-25FEEBE4C38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28-4E66-BAB1-25FEEBE4C38A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28-4E66-BAB1-25FEEBE4C38A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28-4E66-BAB1-25FEEBE4C38A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28-4E66-BAB1-25FEEBE4C38A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28-4E66-BAB1-25FEEBE4C38A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928-4E66-BAB1-25FEEBE4C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Гос.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47717</c:v>
                </c:pt>
                <c:pt idx="1">
                  <c:v>1530</c:v>
                </c:pt>
                <c:pt idx="2">
                  <c:v>5310</c:v>
                </c:pt>
                <c:pt idx="3">
                  <c:v>1507</c:v>
                </c:pt>
                <c:pt idx="4">
                  <c:v>30450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3F-4E55-BA73-F88458F9FC77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655163515994596"/>
          <c:y val="0.6723854341793607"/>
          <c:w val="0.74352268532460342"/>
          <c:h val="0.298049329290281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1AA4-3EA5-4300-B76B-5716D2016E92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4B113-3547-4CEE-A19C-A47A0C37B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4B113-3547-4CEE-A19C-A47A0C37B6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4.png"/><Relationship Id="rId4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29.png"/><Relationship Id="rId4" Type="http://schemas.openxmlformats.org/officeDocument/2006/relationships/hyperlink" Target="mailto:fin16kalman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8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28800"/>
            <a:ext cx="6997931" cy="51300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75656" y="120641"/>
            <a:ext cx="4824536" cy="208823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379927"/>
            <a:ext cx="437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по бюджету муниципального образования Калманский район Алтайского края на 2021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8" t="1402" r="31027" b="-1267"/>
          <a:stretch/>
        </p:blipFill>
        <p:spPr>
          <a:xfrm>
            <a:off x="107504" y="2056377"/>
            <a:ext cx="1944216" cy="468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10-конечная звезда 6"/>
          <p:cNvSpPr/>
          <p:nvPr/>
        </p:nvSpPr>
        <p:spPr>
          <a:xfrm>
            <a:off x="7147758" y="548680"/>
            <a:ext cx="1901893" cy="1872208"/>
          </a:xfrm>
          <a:prstGeom prst="star10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сельсоветов в районе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634410" y="5139757"/>
            <a:ext cx="2520280" cy="1601611"/>
          </a:xfrm>
          <a:prstGeom prst="diamond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Население 12,6 тыс. человек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691680" y="188640"/>
            <a:ext cx="6336704" cy="1152129"/>
          </a:xfrm>
          <a:prstGeom prst="wedgeRoundRectCallout">
            <a:avLst>
              <a:gd name="adj1" fmla="val -50144"/>
              <a:gd name="adj2" fmla="val 815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63688" y="375887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структура расходов районного бюджета на 2021 год (в 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344362"/>
              </p:ext>
            </p:extLst>
          </p:nvPr>
        </p:nvGraphicFramePr>
        <p:xfrm>
          <a:off x="2051720" y="1700807"/>
          <a:ext cx="6870779" cy="48245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5783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32172,90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Национальная оборона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76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2049,7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94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Национальная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4347,8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Жилищно-коммунальное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25896,1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200598,8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Культура и кинематография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30427,4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28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Социальная политика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20020,1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Физическая культура и спорт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64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Межбюджетные трансферты 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2893,20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3" b="96878" l="17609" r="86848">
                        <a14:foregroundMark x1="42826" y1="55853" x2="44674" y2="71683"/>
                        <a14:foregroundMark x1="45000" y1="32664" x2="44674" y2="37347"/>
                        <a14:foregroundMark x1="54783" y1="31550" x2="55109" y2="34894"/>
                        <a14:foregroundMark x1="41522" y1="44370" x2="48152" y2="43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7" r="11704"/>
          <a:stretch/>
        </p:blipFill>
        <p:spPr>
          <a:xfrm>
            <a:off x="106015" y="1340769"/>
            <a:ext cx="2161729" cy="43204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4320929"/>
              </p:ext>
            </p:extLst>
          </p:nvPr>
        </p:nvGraphicFramePr>
        <p:xfrm>
          <a:off x="323528" y="646329"/>
          <a:ext cx="8352929" cy="63219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374657">
                  <a:extLst>
                    <a:ext uri="{9D8B030D-6E8A-4147-A177-3AD203B41FA5}">
                      <a16:colId xmlns:a16="http://schemas.microsoft.com/office/drawing/2014/main" xmlns="" val="2163858256"/>
                    </a:ext>
                  </a:extLst>
                </a:gridCol>
                <a:gridCol w="978272">
                  <a:extLst>
                    <a:ext uri="{9D8B030D-6E8A-4147-A177-3AD203B41FA5}">
                      <a16:colId xmlns:a16="http://schemas.microsoft.com/office/drawing/2014/main" xmlns="" val="4084390742"/>
                    </a:ext>
                  </a:extLst>
                </a:gridCol>
              </a:tblGrid>
              <a:tr h="513182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Муниципальные программы 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Тыс. рублей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8205944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Обеспечение жильем молодых семей в Калманском районе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721826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Развитие физической культуры и спорта в Калманском районе Алтайского края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3041,0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3179749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Развитие культуры в Калманском районе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35697,0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433082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Комплексное развитие поселений Калманского района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5108733"/>
                  </a:ext>
                </a:extLst>
              </a:tr>
              <a:tr h="37835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Развитие образования в  Калманском районе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186969,6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14892"/>
                  </a:ext>
                </a:extLst>
              </a:tr>
              <a:tr h="51318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Адресная социальная помощь отдельным категориям граждан и семьям с детьми Калманского района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16995,0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9594342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Повышение безопасности дорожного движения в Калманском районе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961989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Профилактика преступлений и иных правонарушений Калманского района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5900229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/>
                        <a:t>Молодежь Калманского района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0415469"/>
                  </a:ext>
                </a:extLst>
              </a:tr>
              <a:tr h="301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Модернизация жилищно-коммунального хозяйства Калманского района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24950,0 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282183"/>
                  </a:ext>
                </a:extLst>
              </a:tr>
              <a:tr h="3026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Профилактика терроризма и экстремизма</a:t>
                      </a:r>
                      <a:r>
                        <a:rPr lang="ru-RU" sz="1400" baseline="0" dirty="0" smtClean="0"/>
                        <a:t> в Калманском районе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21497"/>
                  </a:ext>
                </a:extLst>
              </a:tr>
              <a:tr h="513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Информатизация органов местного самоуправления муниципального образования Калманского района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46581"/>
                  </a:ext>
                </a:extLst>
              </a:tr>
              <a:tr h="302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Кадры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5519857"/>
                  </a:ext>
                </a:extLst>
              </a:tr>
              <a:tr h="51318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Капитальный и текущий  ремонт административных зданий и иных зданий, а также гаражных боксов администрации Калманского района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418285"/>
                  </a:ext>
                </a:extLst>
              </a:tr>
              <a:tr h="302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Доступная среда для инвалидов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10,0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798274"/>
                  </a:ext>
                </a:extLst>
              </a:tr>
              <a:tr h="513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Здоровье. Формирование и популяризация здорового образа жизни, профилактика неинфекционных заболеваний в Калманском районе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5,0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408465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619672" y="12998"/>
            <a:ext cx="5976664" cy="6463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Калманского района в 2021 году (тыс.руб.)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3EEF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8DF7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090489" y="4328572"/>
            <a:ext cx="3193479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расходы в сфере образования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75324"/>
            <a:ext cx="7272808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Социально значимым видом расходов является </a:t>
            </a:r>
            <a:r>
              <a:rPr lang="ru-RU" sz="3200" u="sng" dirty="0" smtClean="0">
                <a:latin typeface="Monotype Corsiva" panose="03010101010201010101" pitchFamily="66" charset="0"/>
              </a:rPr>
              <a:t>Образование</a:t>
            </a:r>
            <a:endParaRPr lang="ru-RU" sz="3200" u="sng" dirty="0">
              <a:latin typeface="Monotype Corsiva" panose="03010101010201010101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352542"/>
            <a:ext cx="3168352" cy="79208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360059"/>
            <a:ext cx="3168352" cy="79208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0974" y="2391546"/>
            <a:ext cx="3168352" cy="79208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398416"/>
            <a:ext cx="2952328" cy="647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32806,7 тыс. 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91261"/>
            <a:ext cx="2952328" cy="7221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148142,9 тыс. 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420847"/>
            <a:ext cx="2952328" cy="6705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5403,5 тыс. 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514" l="5778" r="100000">
                        <a14:foregroundMark x1="32000" y1="14459" x2="32667" y2="18919"/>
                        <a14:foregroundMark x1="40111" y1="22432" x2="41111" y2="26081"/>
                        <a14:foregroundMark x1="20000" y1="51892" x2="22222" y2="50676"/>
                        <a14:foregroundMark x1="72556" y1="41216" x2="72556" y2="42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0" b="7885"/>
          <a:stretch/>
        </p:blipFill>
        <p:spPr>
          <a:xfrm>
            <a:off x="10791" y="4581129"/>
            <a:ext cx="2833017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66" b="99567" l="100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760620"/>
            <a:ext cx="2484276" cy="20973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4437112"/>
            <a:ext cx="2952328" cy="755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538,5 тыс. 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58" y="1249710"/>
            <a:ext cx="7903589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571604" y="0"/>
            <a:ext cx="3571900" cy="1428736"/>
          </a:xfrm>
          <a:prstGeom prst="wedgeRoundRectCallout">
            <a:avLst>
              <a:gd name="adj1" fmla="val -54759"/>
              <a:gd name="adj2" fmla="val 72492"/>
              <a:gd name="adj3" fmla="val 16667"/>
            </a:avLst>
          </a:prstGeom>
          <a:solidFill>
            <a:srgbClr val="FAB8ED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27091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Калманский район состоит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10 сельских поселений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86380" y="0"/>
            <a:ext cx="3571900" cy="1714512"/>
          </a:xfrm>
          <a:prstGeom prst="wedgeRoundRectCallout">
            <a:avLst>
              <a:gd name="adj1" fmla="val -152946"/>
              <a:gd name="adj2" fmla="val 597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86380" y="0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решением о бюджете общий объем дотаций бюджетам поселений на 2021 год составляет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5033,9 тыс. рублей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304" y="4905621"/>
            <a:ext cx="2416352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877" y="5962791"/>
            <a:ext cx="2882979" cy="523220"/>
          </a:xfrm>
          <a:prstGeom prst="rect">
            <a:avLst/>
          </a:prstGeom>
          <a:solidFill>
            <a:srgbClr val="F7F5AB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бюджетам поселений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016" y="5072898"/>
            <a:ext cx="398800" cy="28397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" y="6093296"/>
            <a:ext cx="392876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56176" y="3284984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71,6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75895" y="4338921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39,9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44954" y="3739104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288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044954" y="2762758"/>
            <a:ext cx="517546" cy="2978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1720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57752" y="2171520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75,8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44294" y="5649618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251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01427" y="5670846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41,2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0282" y="2911679"/>
            <a:ext cx="524006" cy="21602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128,6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59832" y="4581128"/>
            <a:ext cx="432048" cy="21602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36,4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64975" y="4797152"/>
            <a:ext cx="572074" cy="2880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240,3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483768" y="4492548"/>
            <a:ext cx="576064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450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419872" y="3725012"/>
            <a:ext cx="599020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840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143504" y="5613614"/>
            <a:ext cx="574728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440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3901427" y="5356875"/>
            <a:ext cx="823139" cy="287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192,1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6250057" y="4324869"/>
            <a:ext cx="482183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49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298159" y="2135516"/>
            <a:ext cx="477736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597090" y="3248980"/>
            <a:ext cx="495189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90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6061556" y="2870404"/>
            <a:ext cx="554941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30</a:t>
            </a:r>
            <a:endParaRPr lang="ru-RU" sz="11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58" l="0" r="99667">
                        <a14:foregroundMark x1="26000" y1="31084" x2="27556" y2="46446"/>
                        <a14:foregroundMark x1="34333" y1="30361" x2="33444" y2="40301"/>
                        <a14:foregroundMark x1="87889" y1="29398" x2="96778" y2="10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11" y="908719"/>
            <a:ext cx="1940228" cy="3845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9EAA8"/>
            </a:gs>
            <a:gs pos="83000">
              <a:srgbClr val="F9F999"/>
            </a:gs>
            <a:gs pos="100000">
              <a:srgbClr val="FDD8B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827584" y="332656"/>
            <a:ext cx="5544616" cy="1944216"/>
          </a:xfrm>
          <a:prstGeom prst="wedgeRoundRectCallout">
            <a:avLst>
              <a:gd name="adj1" fmla="val 52005"/>
              <a:gd name="adj2" fmla="val 713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431483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Муниципальный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долг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долговых обязательств муниципального образования, полностью и без условий обеспечиваемая всем муниципальным имуществом, составляющим его казну.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3" b="100000" l="20333" r="72889">
                        <a14:foregroundMark x1="44222" y1="21667" x2="43778" y2="27111"/>
                        <a14:foregroundMark x1="41444" y1="23222" x2="40778" y2="25778"/>
                        <a14:foregroundMark x1="55444" y1="23000" x2="55889" y2="26667"/>
                        <a14:backgroundMark x1="64778" y1="71889" x2="64778" y2="7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5" r="21284"/>
          <a:stretch/>
        </p:blipFill>
        <p:spPr>
          <a:xfrm>
            <a:off x="6695728" y="2492896"/>
            <a:ext cx="2448272" cy="4365104"/>
          </a:xfrm>
          <a:prstGeom prst="rect">
            <a:avLst/>
          </a:prstGeom>
        </p:spPr>
      </p:pic>
      <p:sp>
        <p:nvSpPr>
          <p:cNvPr id="7" name="Загнутый угол 6"/>
          <p:cNvSpPr/>
          <p:nvPr/>
        </p:nvSpPr>
        <p:spPr>
          <a:xfrm>
            <a:off x="179004" y="3140968"/>
            <a:ext cx="2808312" cy="280831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Калманского района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4031432" y="3140968"/>
            <a:ext cx="2664296" cy="2808312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ctr"/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131840" y="4149080"/>
            <a:ext cx="827584" cy="792088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55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68A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835005" y="211200"/>
            <a:ext cx="7272808" cy="122413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84176" y="312490"/>
            <a:ext cx="6974466" cy="1021556"/>
          </a:xfrm>
          <a:prstGeom prst="flowChartAlternateProcess">
            <a:avLst/>
          </a:prstGeom>
          <a:noFill/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515691"/>
            <a:ext cx="6696744" cy="12039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подготовлен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комитетом администрации Калманского района по </a:t>
            </a: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финансам, налоговой и кредитной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политике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852936"/>
            <a:ext cx="6696744" cy="151216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финансам, налоговой и кредитной политике находится по адресу: с. Калманка, ул. Ленина, д. 21, электронная почта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fin16kalman@yandex.ru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(38551) 22-5-36, часы приема: среда с 9-30 до 12-00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10265" y1="18874" x2="8940" y2="97020"/>
                        <a14:foregroundMark x1="15563" y1="32450" x2="16060" y2="48013"/>
                        <a14:foregroundMark x1="6126" y1="36755" x2="6126" y2="47682"/>
                        <a14:foregroundMark x1="3146" y1="39735" x2="5132" y2="54967"/>
                        <a14:foregroundMark x1="4967" y1="27483" x2="8278" y2="27815"/>
                        <a14:foregroundMark x1="6291" y1="76159" x2="5960" y2="87086"/>
                        <a14:foregroundMark x1="12086" y1="72517" x2="12417" y2="86093"/>
                        <a14:foregroundMark x1="6954" y1="70530" x2="6954" y2="73510"/>
                        <a14:foregroundMark x1="35265" y1="12252" x2="36424" y2="71192"/>
                        <a14:foregroundMark x1="38576" y1="16887" x2="41391" y2="41722"/>
                        <a14:foregroundMark x1="30795" y1="16556" x2="32450" y2="44371"/>
                        <a14:foregroundMark x1="27815" y1="20861" x2="29470" y2="28146"/>
                        <a14:foregroundMark x1="19702" y1="53974" x2="23013" y2="62914"/>
                        <a14:foregroundMark x1="24007" y1="59603" x2="23675" y2="55629"/>
                        <a14:foregroundMark x1="34272" y1="59934" x2="35430" y2="66556"/>
                        <a14:foregroundMark x1="37748" y1="59934" x2="37748" y2="65894"/>
                        <a14:foregroundMark x1="56291" y1="40397" x2="56623" y2="8278"/>
                        <a14:foregroundMark x1="63907" y1="40066" x2="63411" y2="9603"/>
                        <a14:foregroundMark x1="59768" y1="5960" x2="63411" y2="7285"/>
                        <a14:foregroundMark x1="58775" y1="3311" x2="67550" y2="11589"/>
                        <a14:foregroundMark x1="65728" y1="22185" x2="66887" y2="29801"/>
                        <a14:foregroundMark x1="65563" y1="36424" x2="65563" y2="38742"/>
                        <a14:foregroundMark x1="58775" y1="43377" x2="61093" y2="42384"/>
                        <a14:foregroundMark x1="60762" y1="47020" x2="61258" y2="53311"/>
                        <a14:foregroundMark x1="61589" y1="58940" x2="59934" y2="88742"/>
                        <a14:foregroundMark x1="55629" y1="59272" x2="58113" y2="92715"/>
                        <a14:foregroundMark x1="59106" y1="53642" x2="59768" y2="60596"/>
                        <a14:foregroundMark x1="68543" y1="59934" x2="69868" y2="66556"/>
                        <a14:foregroundMark x1="52483" y1="57947" x2="53974" y2="57285"/>
                        <a14:foregroundMark x1="50166" y1="59272" x2="50662" y2="58609"/>
                        <a14:foregroundMark x1="86921" y1="25828" x2="86093" y2="86424"/>
                        <a14:foregroundMark x1="78808" y1="29139" x2="80629" y2="50000"/>
                        <a14:foregroundMark x1="82450" y1="26159" x2="86258" y2="23841"/>
                        <a14:foregroundMark x1="89238" y1="25166" x2="92881" y2="35099"/>
                        <a14:foregroundMark x1="97185" y1="52649" x2="98510" y2="54305"/>
                        <a14:foregroundMark x1="83775" y1="62914" x2="83775" y2="67881"/>
                        <a14:foregroundMark x1="76656" y1="30132" x2="76490" y2="40066"/>
                        <a14:foregroundMark x1="77649" y1="53642" x2="80464" y2="60596"/>
                        <a14:foregroundMark x1="89570" y1="57616" x2="94040" y2="50000"/>
                        <a14:foregroundMark x1="52980" y1="11258" x2="51987" y2="19205"/>
                        <a14:foregroundMark x1="5464" y1="64901" x2="6623" y2="59934"/>
                        <a14:backgroundMark x1="331" y1="45695" x2="0" y2="43709"/>
                        <a14:backgroundMark x1="77483" y1="96689" x2="77483" y2="98675"/>
                        <a14:backgroundMark x1="5298" y1="55629" x2="5132" y2="55629"/>
                        <a14:backgroundMark x1="22682" y1="57285" x2="22682" y2="57285"/>
                        <a14:backgroundMark x1="51821" y1="18212" x2="51821" y2="18212"/>
                        <a14:backgroundMark x1="99503" y1="56954" x2="99503" y2="56954"/>
                        <a14:backgroundMark x1="51656" y1="17881" x2="51656" y2="17881"/>
                        <a14:backgroundMark x1="51821" y1="19536" x2="51821" y2="1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19686"/>
            <a:ext cx="6022156" cy="2348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851919" y="4354123"/>
            <a:ext cx="4645374" cy="2099214"/>
          </a:xfrm>
          <a:prstGeom prst="horizontalScroll">
            <a:avLst/>
          </a:prstGeom>
          <a:solidFill>
            <a:srgbClr val="86E0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851920" y="2513909"/>
            <a:ext cx="4645373" cy="2035767"/>
          </a:xfrm>
          <a:prstGeom prst="horizontalScroll">
            <a:avLst/>
          </a:prstGeom>
          <a:solidFill>
            <a:srgbClr val="EFE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69309" y="137645"/>
            <a:ext cx="4427984" cy="2376264"/>
          </a:xfrm>
          <a:prstGeom prst="horizontalScroll">
            <a:avLst/>
          </a:prstGeom>
          <a:solidFill>
            <a:srgbClr val="FAB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02" b="91895" l="15896" r="74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5" t="2614" r="18750" b="4010"/>
          <a:stretch/>
        </p:blipFill>
        <p:spPr>
          <a:xfrm>
            <a:off x="35496" y="2348880"/>
            <a:ext cx="2736304" cy="4509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51520" y="142852"/>
            <a:ext cx="3168352" cy="1629964"/>
          </a:xfrm>
          <a:prstGeom prst="wedgeRoundRectCallout">
            <a:avLst>
              <a:gd name="adj1" fmla="val -18743"/>
              <a:gd name="adj2" fmla="val 9360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4825" y="469753"/>
            <a:ext cx="2901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2483" y="469753"/>
            <a:ext cx="42148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9310" y="275054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9309" y="4617616"/>
            <a:ext cx="424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2" b="100000" l="667" r="96222">
                        <a14:foregroundMark x1="52333" y1="56000" x2="56000" y2="55556"/>
                        <a14:foregroundMark x1="65444" y1="56667" x2="69000" y2="56778"/>
                        <a14:foregroundMark x1="79778" y1="56000" x2="83111" y2="56222"/>
                        <a14:foregroundMark x1="77444" y1="68556" x2="81889" y2="68222"/>
                        <a14:foregroundMark x1="70778" y1="70222" x2="70556" y2="73556"/>
                        <a14:foregroundMark x1="75778" y1="82778" x2="75556" y2="85111"/>
                        <a14:foregroundMark x1="71000" y1="82778" x2="71333" y2="84667"/>
                        <a14:foregroundMark x1="58000" y1="83000" x2="58111" y2="87444"/>
                        <a14:foregroundMark x1="59889" y1="49444" x2="62111" y2="49444"/>
                        <a14:foregroundMark x1="37333" y1="60333" x2="38000" y2="61333"/>
                        <a14:foregroundMark x1="38111" y1="70333" x2="36778" y2="71778"/>
                        <a14:foregroundMark x1="37111" y1="42889" x2="36778" y2="45667"/>
                        <a14:foregroundMark x1="50556" y1="71778" x2="50889" y2="75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93705"/>
            <a:ext cx="5927116" cy="6029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21000" r="89778">
                        <a14:foregroundMark x1="45667" y1="22444" x2="44889" y2="28333"/>
                        <a14:foregroundMark x1="57333" y1="23000" x2="57667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88" t="-333" r="-8820" b="945"/>
          <a:stretch/>
        </p:blipFill>
        <p:spPr>
          <a:xfrm>
            <a:off x="-36512" y="3501009"/>
            <a:ext cx="3384376" cy="338437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rot="21148228">
            <a:off x="-227856" y="154914"/>
            <a:ext cx="4320480" cy="1604832"/>
          </a:xfrm>
          <a:prstGeom prst="wedgeEllipseCallout">
            <a:avLst>
              <a:gd name="adj1" fmla="val -23531"/>
              <a:gd name="adj2" fmla="val 110688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195950">
            <a:off x="-340911" y="357165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3439213"/>
            <a:ext cx="2571768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22803" y="370512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12487" y="5035269"/>
            <a:ext cx="3000364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Бюджеты сельских поселений</a:t>
            </a:r>
          </a:p>
          <a:p>
            <a:pPr algn="ctr"/>
            <a:r>
              <a:rPr lang="ru-RU" i="1" dirty="0" smtClean="0">
                <a:latin typeface="Monotype Corsiva" panose="03010101010201010101" pitchFamily="66" charset="0"/>
                <a:cs typeface="Times New Roman" pitchFamily="18" charset="0"/>
              </a:rPr>
              <a:t>в </a:t>
            </a:r>
            <a:r>
              <a:rPr lang="ru-RU" i="1" dirty="0" err="1" smtClean="0">
                <a:latin typeface="Monotype Corsiva" panose="03010101010201010101" pitchFamily="66" charset="0"/>
                <a:cs typeface="Times New Roman" pitchFamily="18" charset="0"/>
              </a:rPr>
              <a:t>Калманском</a:t>
            </a:r>
            <a:r>
              <a:rPr lang="ru-RU" i="1" dirty="0" smtClean="0">
                <a:latin typeface="Monotype Corsiva" panose="03010101010201010101" pitchFamily="66" charset="0"/>
                <a:cs typeface="Times New Roman" pitchFamily="18" charset="0"/>
              </a:rPr>
              <a:t> районе 10 сельсоветов</a:t>
            </a:r>
            <a:endParaRPr lang="ru-RU" i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4886167" y="12730"/>
            <a:ext cx="2710654" cy="2376264"/>
          </a:xfrm>
          <a:prstGeom prst="fram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свод бюджетов бюджетной системы Калманского района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6461505" y="2776969"/>
            <a:ext cx="902328" cy="311819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4499362" y="3599024"/>
            <a:ext cx="2230050" cy="4004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33000"/>
                <a:lumOff val="6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931" y="236850"/>
            <a:ext cx="48269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бюджетный процесс (БП)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8651" l="27157" r="75879">
                        <a14:foregroundMark x1="58147" y1="30135" x2="58147" y2="49475"/>
                        <a14:foregroundMark x1="54792" y1="30435" x2="54153" y2="47676"/>
                        <a14:foregroundMark x1="54792" y1="50675" x2="58786" y2="51274"/>
                        <a14:foregroundMark x1="59105" y1="27736" x2="59425" y2="29835"/>
                        <a14:foregroundMark x1="54792" y1="28336" x2="53514" y2="29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3" t="2401" r="22480" b="3974"/>
          <a:stretch/>
        </p:blipFill>
        <p:spPr>
          <a:xfrm>
            <a:off x="6950771" y="92420"/>
            <a:ext cx="1507154" cy="29248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33023" y1="89460" x2="60465" y2="87661"/>
                        <a14:foregroundMark x1="52093" y1="83548" x2="48837" y2="83548"/>
                        <a14:foregroundMark x1="57209" y1="83548" x2="57209" y2="83548"/>
                        <a14:foregroundMark x1="41395" y1="81748" x2="41395" y2="78406"/>
                        <a14:foregroundMark x1="80465" y1="4884" x2="86977" y2="14139"/>
                        <a14:foregroundMark x1="72093" y1="4884" x2="68837" y2="1285"/>
                        <a14:backgroundMark x1="40000" y1="80206" x2="40000" y2="8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661" y="218131"/>
            <a:ext cx="893174" cy="1102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9825" r="99649">
                        <a14:foregroundMark x1="48070" y1="74815" x2="47018" y2="94568"/>
                        <a14:foregroundMark x1="52632" y1="77284" x2="55789" y2="81975"/>
                        <a14:foregroundMark x1="51930" y1="75556" x2="49474" y2="76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519" y="1447633"/>
            <a:ext cx="1183457" cy="1569660"/>
          </a:xfrm>
          <a:prstGeom prst="rect">
            <a:avLst/>
          </a:prstGeom>
        </p:spPr>
      </p:pic>
      <p:sp>
        <p:nvSpPr>
          <p:cNvPr id="2" name="Лента лицом вниз 1"/>
          <p:cNvSpPr/>
          <p:nvPr/>
        </p:nvSpPr>
        <p:spPr>
          <a:xfrm>
            <a:off x="2912624" y="3229385"/>
            <a:ext cx="3168352" cy="1080120"/>
          </a:xfrm>
          <a:prstGeom prst="ribbo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55" y="1447633"/>
            <a:ext cx="4974706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Это ежегодное формирование и исполнение бюджета</a:t>
            </a:r>
            <a:endParaRPr lang="ru-RU" sz="36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67955" y="4896586"/>
            <a:ext cx="2415813" cy="1512168"/>
          </a:xfrm>
          <a:prstGeom prst="rightArrowCallout">
            <a:avLst>
              <a:gd name="adj1" fmla="val 25000"/>
              <a:gd name="adj2" fmla="val 25000"/>
              <a:gd name="adj3" fmla="val 31234"/>
              <a:gd name="adj4" fmla="val 64977"/>
            </a:avLst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2411760" y="4896586"/>
            <a:ext cx="2304256" cy="1512168"/>
          </a:xfrm>
          <a:prstGeom prst="rightArrowCallout">
            <a:avLst>
              <a:gd name="adj1" fmla="val 26247"/>
              <a:gd name="adj2" fmla="val 26870"/>
              <a:gd name="adj3" fmla="val 39338"/>
              <a:gd name="adj4" fmla="val 64977"/>
            </a:avLst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Утверждение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4716016" y="4869160"/>
            <a:ext cx="2160240" cy="1539594"/>
          </a:xfrm>
          <a:prstGeom prst="rightArrowCallout">
            <a:avLst/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Исполнение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40188" y="3329029"/>
            <a:ext cx="2171572" cy="1540131"/>
          </a:xfrm>
          <a:prstGeom prst="downArrowCallout">
            <a:avLst/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6876256" y="4365104"/>
            <a:ext cx="2160240" cy="2043650"/>
          </a:xfrm>
          <a:prstGeom prst="upArrowCallout">
            <a:avLst/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Формирование отчёта об исполнении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90014" y="3247367"/>
            <a:ext cx="2376264" cy="1080120"/>
          </a:xfrm>
          <a:prstGeom prst="rect">
            <a:avLst/>
          </a:prstGeom>
          <a:solidFill>
            <a:srgbClr val="61E17F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Утверждение отчета об исполнении бюджета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48" b="99879" l="61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720" y="4149080"/>
            <a:ext cx="3024336" cy="29158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2304256" cy="33569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1658950"/>
            <a:ext cx="6696743" cy="3046988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anose="03010101010201010101" pitchFamily="66" charset="0"/>
              </a:rPr>
              <a:t>Главный распорядитель бюджетных средств (ГРБС) </a:t>
            </a:r>
            <a:r>
              <a:rPr lang="ru-RU" dirty="0" smtClean="0">
                <a:latin typeface="Monotype Corsiva" panose="03010101010201010101" pitchFamily="66" charset="0"/>
              </a:rPr>
              <a:t>– </a:t>
            </a:r>
            <a:r>
              <a:rPr lang="ru-RU" sz="2400" dirty="0">
                <a:latin typeface="Monotype Corsiva" panose="03010101010201010101" pitchFamily="66" charset="0"/>
              </a:rPr>
              <a:t>это Орган государственной власти (местного </a:t>
            </a:r>
            <a:r>
              <a:rPr lang="ru-RU" sz="2400" dirty="0" smtClean="0">
                <a:latin typeface="Monotype Corsiva" panose="03010101010201010101" pitchFamily="66" charset="0"/>
              </a:rPr>
              <a:t>самоуправления) или </a:t>
            </a:r>
            <a:r>
              <a:rPr lang="ru-RU" sz="2400" dirty="0">
                <a:latin typeface="Monotype Corsiva" panose="03010101010201010101" pitchFamily="66" charset="0"/>
              </a:rPr>
              <a:t>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763688" y="188640"/>
            <a:ext cx="5148064" cy="1224136"/>
          </a:xfrm>
          <a:prstGeom prst="wedgeRoundRectCallout">
            <a:avLst>
              <a:gd name="adj1" fmla="val -49765"/>
              <a:gd name="adj2" fmla="val 7995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главные распорядители бюджетных средств (ГРБС) 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188640"/>
            <a:ext cx="5328592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 Калманского района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925273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Комитет по финансам, налоговой и кредитной политике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128" y="1211114"/>
            <a:ext cx="257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Администрация района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844" y="12111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Комитет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по образованию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032961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Районное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Собрание депутатов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05110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Контрольно-Счетная палата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98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48603"/>
            <a:ext cx="2664296" cy="2115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28" y="1797061"/>
            <a:ext cx="2572680" cy="20639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50" b="97500" l="111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1820797"/>
            <a:ext cx="2556283" cy="21673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700317"/>
            <a:ext cx="2592288" cy="1910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673677"/>
            <a:ext cx="2808312" cy="19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1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37554" y="4742615"/>
            <a:ext cx="2862064" cy="175557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ru-RU" sz="72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0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5260970" y="2885621"/>
            <a:ext cx="3132634" cy="178235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299566" y="2885621"/>
            <a:ext cx="2944325" cy="178235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7377" y="223137"/>
            <a:ext cx="7051094" cy="1200329"/>
          </a:xfrm>
          <a:prstGeom prst="rect">
            <a:avLst/>
          </a:prstGeom>
          <a:solidFill>
            <a:srgbClr val="FAB8ED"/>
          </a:solidFill>
          <a:ln w="57150">
            <a:solidFill>
              <a:srgbClr val="C10F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Районный бюджет на 2021 год, утверждён решением районного Собрания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Калманского района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 от 23.12.2020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03371" y="1626344"/>
            <a:ext cx="6599106" cy="1042392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районного бюджета Калманского района</a:t>
            </a:r>
            <a:r>
              <a:rPr lang="en-US" sz="20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2021 год (</a:t>
            </a:r>
            <a:r>
              <a:rPr lang="ru-RU" sz="20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r>
              <a:rPr lang="ru-RU" sz="2000" b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67544" y="3104971"/>
            <a:ext cx="250318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/>
              </a:rPr>
              <a:t>Доходы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003371" y="3751111"/>
            <a:ext cx="1734183" cy="692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endParaRPr lang="ru-RU" sz="44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0800000">
            <a:off x="3243890" y="3258615"/>
            <a:ext cx="2017079" cy="140936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00B05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5364088" y="3072618"/>
            <a:ext cx="2663824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/>
              </a:rPr>
              <a:t>Расходы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5940152" y="3671828"/>
            <a:ext cx="168454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320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2970724" y="488730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ookman Old Style"/>
              </a:rPr>
              <a:t>Дефицит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949" b="93382" l="5985" r="94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2" t="12287" r="6295" b="6888"/>
          <a:stretch/>
        </p:blipFill>
        <p:spPr>
          <a:xfrm>
            <a:off x="6084168" y="5013176"/>
            <a:ext cx="3087765" cy="1844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 rot="10800000">
            <a:off x="2699790" y="4696588"/>
            <a:ext cx="5184578" cy="1756748"/>
          </a:xfrm>
          <a:prstGeom prst="homePlate">
            <a:avLst>
              <a:gd name="adj" fmla="val 64583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59" b="100000" l="0" r="100000">
                        <a14:foregroundMark x1="32111" y1="29127" x2="33333" y2="40397"/>
                        <a14:foregroundMark x1="33333" y1="40397" x2="70778" y2="41111"/>
                        <a14:foregroundMark x1="70222" y1="41111" x2="69000" y2="23175"/>
                        <a14:foregroundMark x1="68444" y1="24286" x2="31667" y2="30635"/>
                        <a14:foregroundMark x1="49111" y1="28889" x2="49111" y2="28889"/>
                        <a14:foregroundMark x1="39556" y1="31825" x2="39556" y2="31825"/>
                        <a14:foregroundMark x1="40000" y1="31190" x2="41778" y2="38730"/>
                        <a14:foregroundMark x1="62889" y1="30635" x2="62889" y2="30635"/>
                        <a14:foregroundMark x1="60667" y1="30317" x2="57889" y2="38492"/>
                        <a14:backgroundMark x1="32111" y1="35238" x2="32111" y2="3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173" y="3823"/>
            <a:ext cx="2051720" cy="324995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Овальная выноска 1"/>
          <p:cNvSpPr/>
          <p:nvPr/>
        </p:nvSpPr>
        <p:spPr>
          <a:xfrm>
            <a:off x="2534618" y="17556"/>
            <a:ext cx="4573848" cy="1944216"/>
          </a:xfrm>
          <a:prstGeom prst="wedgeEllipseCallout">
            <a:avLst>
              <a:gd name="adj1" fmla="val 56409"/>
              <a:gd name="adj2" fmla="val -13271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70356" y="450901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чего складываются доходы районного бюджета?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4714884"/>
            <a:ext cx="4098186" cy="2154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трансферты, получаемые из других бюджетов</a:t>
            </a:r>
          </a:p>
          <a:p>
            <a:pPr lvl="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233 млн. рублей</a:t>
            </a:r>
          </a:p>
          <a:p>
            <a:pPr algn="ct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04" b="98462" l="10000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30" y="2416758"/>
            <a:ext cx="2317492" cy="42327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912" b="100000" l="21310" r="8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9" r="11111"/>
          <a:stretch/>
        </p:blipFill>
        <p:spPr>
          <a:xfrm>
            <a:off x="323528" y="116632"/>
            <a:ext cx="2016224" cy="208823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ятиугольник 4"/>
          <p:cNvSpPr/>
          <p:nvPr/>
        </p:nvSpPr>
        <p:spPr>
          <a:xfrm rot="10800000">
            <a:off x="2699791" y="2852936"/>
            <a:ext cx="5184575" cy="1656184"/>
          </a:xfrm>
          <a:prstGeom prst="homePlate">
            <a:avLst>
              <a:gd name="adj" fmla="val 6847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3006861"/>
            <a:ext cx="3582199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 млн. 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50"/>
            </a:gs>
            <a:gs pos="83000">
              <a:srgbClr val="92D050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2699792" y="116632"/>
            <a:ext cx="3960440" cy="1800200"/>
          </a:xfrm>
          <a:prstGeom prst="wedgeEllipseCallout">
            <a:avLst>
              <a:gd name="adj1" fmla="val 73357"/>
              <a:gd name="adj2" fmla="val 5640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86050" y="476672"/>
            <a:ext cx="3929090" cy="95410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же входит в состав собственных доходов?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6556" y1="35542" x2="16556" y2="35542"/>
                        <a14:foregroundMark x1="4111" y1="11627" x2="4111" y2="11627"/>
                        <a14:foregroundMark x1="4111" y1="11627" x2="17000" y2="35120"/>
                        <a14:foregroundMark x1="65222" y1="30422" x2="76889" y2="30843"/>
                        <a14:foregroundMark x1="73222" y1="33916" x2="69222" y2="41265"/>
                        <a14:backgroundMark x1="6111" y1="13916" x2="6111" y2="13916"/>
                        <a14:backgroundMark x1="6556" y1="14518" x2="6556" y2="14518"/>
                        <a14:backgroundMark x1="7000" y1="15120" x2="7000" y2="15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790819"/>
            <a:ext cx="2371102" cy="4662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20210120"/>
              </p:ext>
            </p:extLst>
          </p:nvPr>
        </p:nvGraphicFramePr>
        <p:xfrm>
          <a:off x="0" y="2132856"/>
          <a:ext cx="6588224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2125</TotalTime>
  <Words>663</Words>
  <Application>Microsoft Office PowerPoint</Application>
  <PresentationFormat>Экран (4:3)</PresentationFormat>
  <Paragraphs>145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параметры районного бюджета Калманского района  на 2021 год (млн. рублей)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Михайлова Наталья</cp:lastModifiedBy>
  <cp:revision>135</cp:revision>
  <dcterms:created xsi:type="dcterms:W3CDTF">2018-05-31T10:43:40Z</dcterms:created>
  <dcterms:modified xsi:type="dcterms:W3CDTF">2021-05-26T06:59:48Z</dcterms:modified>
</cp:coreProperties>
</file>